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61" r:id="rId5"/>
    <p:sldId id="262" r:id="rId6"/>
    <p:sldId id="264" r:id="rId7"/>
    <p:sldId id="265" r:id="rId8"/>
    <p:sldId id="263" r:id="rId9"/>
    <p:sldId id="266" r:id="rId10"/>
  </p:sldIdLst>
  <p:sldSz cx="6858000" cy="9144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D8C"/>
    <a:srgbClr val="7DDD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C934B7-0F76-4248-8015-3C1F039D91FD}" v="7" dt="2021-05-12T11:26:14.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510" y="5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26675-4D8A-4D45-AFEB-6F7B6952D862}" type="datetimeFigureOut">
              <a:rPr lang="nl-NL" smtClean="0"/>
              <a:t>15-5-2021</a:t>
            </a:fld>
            <a:endParaRPr lang="nl-NL"/>
          </a:p>
        </p:txBody>
      </p:sp>
      <p:sp>
        <p:nvSpPr>
          <p:cNvPr id="4" name="Tijdelijke aanduiding voor dia-afbeelding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37E50-104D-46A2-AD1F-A601CEEE687D}" type="slidenum">
              <a:rPr lang="nl-NL" smtClean="0"/>
              <a:t>‹nr.›</a:t>
            </a:fld>
            <a:endParaRPr lang="nl-NL"/>
          </a:p>
        </p:txBody>
      </p:sp>
    </p:spTree>
    <p:extLst>
      <p:ext uri="{BB962C8B-B14F-4D97-AF65-F5344CB8AC3E}">
        <p14:creationId xmlns:p14="http://schemas.microsoft.com/office/powerpoint/2010/main" val="408035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2537E50-104D-46A2-AD1F-A601CEEE687D}" type="slidenum">
              <a:rPr lang="nl-NL" smtClean="0"/>
              <a:t>7</a:t>
            </a:fld>
            <a:endParaRPr lang="nl-NL"/>
          </a:p>
        </p:txBody>
      </p:sp>
    </p:spTree>
    <p:extLst>
      <p:ext uri="{BB962C8B-B14F-4D97-AF65-F5344CB8AC3E}">
        <p14:creationId xmlns:p14="http://schemas.microsoft.com/office/powerpoint/2010/main" val="1242544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nl-NL"/>
              <a:t>Klik om de stijl te bewerken</a:t>
            </a:r>
          </a:p>
        </p:txBody>
      </p:sp>
      <p:sp>
        <p:nvSpPr>
          <p:cNvPr id="3" name="O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15-5-2021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15-5-2021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29037" y="488951"/>
            <a:ext cx="1157288" cy="104013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257175" y="488951"/>
            <a:ext cx="3357563" cy="104013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15-5-2021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15-5-2021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5E19D0B0-1FB5-44EA-91B3-51D1C3AD6AF8}" type="datetimeFigureOut">
              <a:rPr lang="nl-NL" smtClean="0"/>
              <a:pPr/>
              <a:t>15-5-2021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5E19D0B0-1FB5-44EA-91B3-51D1C3AD6AF8}" type="datetimeFigureOut">
              <a:rPr lang="nl-NL" smtClean="0"/>
              <a:pPr/>
              <a:t>15-5-2021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5E19D0B0-1FB5-44EA-91B3-51D1C3AD6AF8}" type="datetimeFigureOut">
              <a:rPr lang="nl-NL" smtClean="0"/>
              <a:pPr/>
              <a:t>15-5-2021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5E19D0B0-1FB5-44EA-91B3-51D1C3AD6AF8}" type="datetimeFigureOut">
              <a:rPr lang="nl-NL" smtClean="0"/>
              <a:pPr/>
              <a:t>15-5-2021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E19D0B0-1FB5-44EA-91B3-51D1C3AD6AF8}" type="datetimeFigureOut">
              <a:rPr lang="nl-NL" smtClean="0"/>
              <a:pPr/>
              <a:t>15-5-2021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E19D0B0-1FB5-44EA-91B3-51D1C3AD6AF8}" type="datetimeFigureOut">
              <a:rPr lang="nl-NL" smtClean="0"/>
              <a:pPr/>
              <a:t>15-5-2021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E19D0B0-1FB5-44EA-91B3-51D1C3AD6AF8}" type="datetimeFigureOut">
              <a:rPr lang="nl-NL" smtClean="0"/>
              <a:pPr/>
              <a:t>15-5-2021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575270-C2C2-4492-BAE4-0E5AC25E263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19D0B0-1FB5-44EA-91B3-51D1C3AD6AF8}" type="datetimeFigureOut">
              <a:rPr lang="nl-NL" smtClean="0"/>
              <a:pPr/>
              <a:t>15-5-2021</a:t>
            </a:fld>
            <a:endParaRPr lang="nl-NL"/>
          </a:p>
        </p:txBody>
      </p:sp>
      <p:sp>
        <p:nvSpPr>
          <p:cNvPr id="5" name="Tijdelijke aanduiding voor voet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3575270-C2C2-4492-BAE4-0E5AC25E263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hoek 10"/>
          <p:cNvSpPr/>
          <p:nvPr/>
        </p:nvSpPr>
        <p:spPr>
          <a:xfrm>
            <a:off x="0" y="4067944"/>
            <a:ext cx="6858000" cy="507605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268" name="AutoShape 4" descr="Quizfanaten opgelet! | Het Contact van Someren"/>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1272" name="Picture 8" descr="Corridor Chapter Quiz - vragen en antwoorden - Corridor Chapter"/>
          <p:cNvPicPr>
            <a:picLocks noChangeAspect="1" noChangeArrowheads="1"/>
          </p:cNvPicPr>
          <p:nvPr/>
        </p:nvPicPr>
        <p:blipFill>
          <a:blip r:embed="rId2" cstate="print"/>
          <a:srcRect/>
          <a:stretch>
            <a:fillRect/>
          </a:stretch>
        </p:blipFill>
        <p:spPr bwMode="auto">
          <a:xfrm>
            <a:off x="0" y="-1"/>
            <a:ext cx="6858000" cy="4169197"/>
          </a:xfrm>
          <a:prstGeom prst="rect">
            <a:avLst/>
          </a:prstGeom>
          <a:noFill/>
        </p:spPr>
      </p:pic>
      <p:sp>
        <p:nvSpPr>
          <p:cNvPr id="9" name="Tekstvak 8"/>
          <p:cNvSpPr txBox="1"/>
          <p:nvPr/>
        </p:nvSpPr>
        <p:spPr>
          <a:xfrm>
            <a:off x="2060848" y="5652120"/>
            <a:ext cx="1944216" cy="646331"/>
          </a:xfrm>
          <a:prstGeom prst="rect">
            <a:avLst/>
          </a:prstGeom>
          <a:solidFill>
            <a:schemeClr val="accent1">
              <a:lumMod val="40000"/>
              <a:lumOff val="60000"/>
            </a:schemeClr>
          </a:solidFill>
          <a:ln>
            <a:solidFill>
              <a:schemeClr val="bg1"/>
            </a:solidFill>
          </a:ln>
        </p:spPr>
        <p:txBody>
          <a:bodyPr wrap="square" rtlCol="0">
            <a:spAutoFit/>
          </a:bodyPr>
          <a:lstStyle/>
          <a:p>
            <a:r>
              <a:rPr lang="nl-NL" b="1" dirty="0">
                <a:solidFill>
                  <a:schemeClr val="tx2">
                    <a:lumMod val="50000"/>
                  </a:schemeClr>
                </a:solidFill>
                <a:latin typeface="Adobe Garamond Pro Bold" pitchFamily="18" charset="0"/>
              </a:rPr>
              <a:t>PKN Slochteren &amp; PKN Woldstreek</a:t>
            </a:r>
          </a:p>
        </p:txBody>
      </p:sp>
      <p:sp>
        <p:nvSpPr>
          <p:cNvPr id="10" name="Afgeronde rechthoek 9"/>
          <p:cNvSpPr/>
          <p:nvPr/>
        </p:nvSpPr>
        <p:spPr>
          <a:xfrm>
            <a:off x="130627" y="4172002"/>
            <a:ext cx="6597352" cy="4860032"/>
          </a:xfrm>
          <a:prstGeom prst="roundRect">
            <a:avLst/>
          </a:prstGeom>
          <a:solidFill>
            <a:srgbClr val="7DDDFB"/>
          </a:solidFill>
          <a:ln w="762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oelichting met afgeronde rechthoek 11"/>
          <p:cNvSpPr/>
          <p:nvPr/>
        </p:nvSpPr>
        <p:spPr>
          <a:xfrm rot="19934293">
            <a:off x="206214" y="481811"/>
            <a:ext cx="1728192" cy="1002782"/>
          </a:xfrm>
          <a:prstGeom prst="wedgeRoundRectCallout">
            <a:avLst>
              <a:gd name="adj1" fmla="val 44655"/>
              <a:gd name="adj2" fmla="val 106708"/>
              <a:gd name="adj3" fmla="val 16667"/>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b="1" dirty="0">
                <a:solidFill>
                  <a:srgbClr val="FF0D8C"/>
                </a:solidFill>
                <a:latin typeface="Verdana" pitchFamily="34" charset="0"/>
                <a:ea typeface="Verdana" pitchFamily="34" charset="0"/>
              </a:rPr>
              <a:t>Welkom bij de…..</a:t>
            </a:r>
          </a:p>
        </p:txBody>
      </p:sp>
      <p:sp>
        <p:nvSpPr>
          <p:cNvPr id="13" name="Tekstvak 12"/>
          <p:cNvSpPr txBox="1"/>
          <p:nvPr/>
        </p:nvSpPr>
        <p:spPr>
          <a:xfrm>
            <a:off x="441986" y="4368165"/>
            <a:ext cx="6048672" cy="4524315"/>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Het is zondag 16 mei en buiten is het stil…</a:t>
            </a:r>
            <a:br>
              <a:rPr lang="nl-NL" dirty="0">
                <a:latin typeface="Verdana" pitchFamily="34" charset="0"/>
                <a:ea typeface="Verdana" pitchFamily="34" charset="0"/>
              </a:rPr>
            </a:br>
            <a:r>
              <a:rPr lang="nl-NL" dirty="0">
                <a:latin typeface="Verdana" pitchFamily="34" charset="0"/>
                <a:ea typeface="Verdana" pitchFamily="34" charset="0"/>
              </a:rPr>
              <a:t>Want hier is de 3</a:t>
            </a:r>
            <a:r>
              <a:rPr lang="nl-NL" baseline="30000" dirty="0">
                <a:latin typeface="Verdana" pitchFamily="34" charset="0"/>
                <a:ea typeface="Verdana" pitchFamily="34" charset="0"/>
              </a:rPr>
              <a:t>e</a:t>
            </a:r>
            <a:r>
              <a:rPr lang="nl-NL" dirty="0">
                <a:latin typeface="Verdana" pitchFamily="34" charset="0"/>
                <a:ea typeface="Verdana" pitchFamily="34" charset="0"/>
              </a:rPr>
              <a:t> thuisquiz van PKN Slochteren en PKN </a:t>
            </a:r>
            <a:r>
              <a:rPr lang="nl-NL" dirty="0" err="1">
                <a:latin typeface="Verdana" pitchFamily="34" charset="0"/>
                <a:ea typeface="Verdana" pitchFamily="34" charset="0"/>
              </a:rPr>
              <a:t>Woldkerken</a:t>
            </a:r>
            <a:r>
              <a:rPr lang="nl-NL" dirty="0">
                <a:latin typeface="Verdana" pitchFamily="34" charset="0"/>
                <a:ea typeface="Verdana" pitchFamily="34" charset="0"/>
              </a:rPr>
              <a:t>!!!!!!!</a:t>
            </a:r>
          </a:p>
          <a:p>
            <a:br>
              <a:rPr lang="nl-NL" dirty="0">
                <a:latin typeface="Verdana" pitchFamily="34" charset="0"/>
                <a:ea typeface="Verdana" pitchFamily="34" charset="0"/>
              </a:rPr>
            </a:br>
            <a:r>
              <a:rPr lang="nl-NL" b="1" dirty="0">
                <a:solidFill>
                  <a:srgbClr val="FF0D8C"/>
                </a:solidFill>
                <a:latin typeface="Verdana" pitchFamily="34" charset="0"/>
                <a:ea typeface="Verdana" pitchFamily="34" charset="0"/>
              </a:rPr>
              <a:t>Even wat spelregels vooraf!</a:t>
            </a:r>
          </a:p>
          <a:p>
            <a:pPr>
              <a:buFont typeface="Wingdings" pitchFamily="2" charset="2"/>
              <a:buChar char="ü"/>
            </a:pPr>
            <a:r>
              <a:rPr lang="nl-NL" dirty="0">
                <a:latin typeface="Verdana" pitchFamily="34" charset="0"/>
                <a:ea typeface="Verdana" pitchFamily="34" charset="0"/>
              </a:rPr>
              <a:t>Ben je thuis?</a:t>
            </a:r>
          </a:p>
          <a:p>
            <a:pPr>
              <a:buFont typeface="Wingdings" pitchFamily="2" charset="2"/>
              <a:buChar char="ü"/>
            </a:pPr>
            <a:r>
              <a:rPr lang="nl-NL" dirty="0">
                <a:latin typeface="Verdana" pitchFamily="34" charset="0"/>
                <a:ea typeface="Verdana" pitchFamily="34" charset="0"/>
              </a:rPr>
              <a:t>Heb je zin in een quiz?</a:t>
            </a:r>
          </a:p>
          <a:p>
            <a:pPr>
              <a:buFont typeface="Wingdings" pitchFamily="2" charset="2"/>
              <a:buChar char="ü"/>
            </a:pPr>
            <a:r>
              <a:rPr lang="nl-NL" dirty="0">
                <a:latin typeface="Verdana" pitchFamily="34" charset="0"/>
                <a:ea typeface="Verdana" pitchFamily="34" charset="0"/>
              </a:rPr>
              <a:t>Is er niet meer dan 1 gast in u midden?</a:t>
            </a:r>
          </a:p>
          <a:p>
            <a:pPr>
              <a:buFont typeface="Wingdings" pitchFamily="2" charset="2"/>
              <a:buChar char="ü"/>
            </a:pPr>
            <a:r>
              <a:rPr lang="nl-NL" dirty="0">
                <a:latin typeface="Verdana" pitchFamily="34" charset="0"/>
                <a:ea typeface="Verdana" pitchFamily="34" charset="0"/>
              </a:rPr>
              <a:t>Heb je het antwoordvel en een pen /stift?</a:t>
            </a:r>
          </a:p>
          <a:p>
            <a:pPr>
              <a:buFont typeface="Wingdings" pitchFamily="2" charset="2"/>
              <a:buChar char="ü"/>
            </a:pPr>
            <a:r>
              <a:rPr lang="nl-NL" dirty="0">
                <a:latin typeface="Verdana" pitchFamily="34" charset="0"/>
                <a:ea typeface="Verdana" pitchFamily="34" charset="0"/>
              </a:rPr>
              <a:t>Zet een alarm op 14.59 uur of zet de kookwekker…</a:t>
            </a:r>
          </a:p>
          <a:p>
            <a:pPr>
              <a:buFont typeface="Wingdings" pitchFamily="2" charset="2"/>
              <a:buChar char="ü"/>
            </a:pPr>
            <a:endParaRPr lang="nl-NL" dirty="0">
              <a:latin typeface="Verdana" pitchFamily="34" charset="0"/>
              <a:ea typeface="Verdana" pitchFamily="34" charset="0"/>
            </a:endParaRPr>
          </a:p>
          <a:p>
            <a:r>
              <a:rPr lang="nl-NL" b="1" dirty="0">
                <a:solidFill>
                  <a:srgbClr val="FF0D8C"/>
                </a:solidFill>
                <a:latin typeface="Verdana" pitchFamily="34" charset="0"/>
                <a:ea typeface="Verdana" pitchFamily="34" charset="0"/>
              </a:rPr>
              <a:t>Alles klaar? Beginnen maar…..</a:t>
            </a:r>
          </a:p>
          <a:p>
            <a:endParaRPr lang="nl-NL" dirty="0">
              <a:latin typeface="Verdana" pitchFamily="34" charset="0"/>
              <a:ea typeface="Verdana" pitchFamily="34" charset="0"/>
            </a:endParaRPr>
          </a:p>
          <a:p>
            <a:r>
              <a:rPr lang="nl-NL" dirty="0">
                <a:latin typeface="Verdana" pitchFamily="34" charset="0"/>
                <a:ea typeface="Verdana" pitchFamily="34" charset="0"/>
              </a:rPr>
              <a:t>Wie zijn antwoordvel terugmailt voor 15.01 uur dingt mee naar een prijsje.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573016" y="611560"/>
            <a:ext cx="1728192" cy="338554"/>
          </a:xfrm>
          <a:prstGeom prst="rect">
            <a:avLst/>
          </a:prstGeom>
          <a:noFill/>
        </p:spPr>
        <p:txBody>
          <a:bodyPr wrap="square" rtlCol="0">
            <a:spAutoFit/>
          </a:bodyPr>
          <a:lstStyle/>
          <a:p>
            <a:pPr algn="ctr"/>
            <a:r>
              <a:rPr lang="nl-NL" sz="1600" b="1" dirty="0">
                <a:solidFill>
                  <a:srgbClr val="FF0D8C"/>
                </a:solidFill>
                <a:latin typeface="Verdana" pitchFamily="34" charset="0"/>
                <a:ea typeface="Verdana" pitchFamily="34" charset="0"/>
              </a:rPr>
              <a:t>Natuur</a:t>
            </a:r>
          </a:p>
        </p:txBody>
      </p:sp>
      <p:sp>
        <p:nvSpPr>
          <p:cNvPr id="8" name="Tekstvak 7"/>
          <p:cNvSpPr txBox="1"/>
          <p:nvPr/>
        </p:nvSpPr>
        <p:spPr>
          <a:xfrm>
            <a:off x="12908" y="1250003"/>
            <a:ext cx="6597352" cy="7229671"/>
          </a:xfrm>
          <a:prstGeom prst="rect">
            <a:avLst/>
          </a:prstGeom>
          <a:noFill/>
        </p:spPr>
        <p:txBody>
          <a:bodyPr wrap="square" rtlCol="0">
            <a:spAutoFit/>
          </a:bodyPr>
          <a:lstStyle/>
          <a:p>
            <a:pPr>
              <a:lnSpc>
                <a:spcPct val="107000"/>
              </a:lnSpc>
              <a:spcAft>
                <a:spcPts val="800"/>
              </a:spcAft>
            </a:pPr>
            <a:r>
              <a:rPr lang="nl-NL" sz="1000" dirty="0">
                <a:solidFill>
                  <a:srgbClr val="00B0F0"/>
                </a:solidFill>
                <a:latin typeface="Verdana Pro" panose="020B0604030504040204" pitchFamily="34" charset="0"/>
                <a:ea typeface="Verdana" pitchFamily="34" charset="0"/>
              </a:rPr>
              <a:t>1.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1.Welke boom heeft een witte schors en kan je van ver herkennen?</a:t>
            </a:r>
          </a:p>
          <a:p>
            <a:pPr marL="342900" lvl="0" indent="-3429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Sierkers </a:t>
            </a:r>
          </a:p>
          <a:p>
            <a:pPr marL="342900" lvl="0" indent="-3429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Berk</a:t>
            </a:r>
          </a:p>
          <a:p>
            <a:pPr marL="342900" lvl="0" indent="-342900">
              <a:lnSpc>
                <a:spcPct val="107000"/>
              </a:lnSpc>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Populier</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Kastanje</a:t>
            </a:r>
          </a:p>
          <a:p>
            <a:pPr lvl="0">
              <a:lnSpc>
                <a:spcPct val="107000"/>
              </a:lnSpc>
              <a:spcAft>
                <a:spcPts val="800"/>
              </a:spcAft>
            </a:pP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2. Welke boom gebruiken wij meestal als kerstboom? </a:t>
            </a:r>
          </a:p>
          <a:p>
            <a:pPr marL="342900" lvl="0" indent="-3429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Dennenboom </a:t>
            </a:r>
          </a:p>
          <a:p>
            <a:pPr marL="342900" lvl="0" indent="-3429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(Fijn)spar</a:t>
            </a:r>
          </a:p>
          <a:p>
            <a:pPr marL="342900" lvl="0" indent="-342900">
              <a:lnSpc>
                <a:spcPct val="107000"/>
              </a:lnSpc>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Lariks</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Conifeer</a:t>
            </a:r>
            <a:br>
              <a:rPr lang="nl-NL" sz="1000" dirty="0">
                <a:solidFill>
                  <a:srgbClr val="00B0F0"/>
                </a:solidFill>
                <a:latin typeface="Verdana Pro" panose="020B0604030504040204" pitchFamily="34" charset="0"/>
                <a:ea typeface="Verdana" pitchFamily="34" charset="0"/>
              </a:rPr>
            </a:br>
            <a:endParaRPr lang="nl-NL" sz="1000" dirty="0">
              <a:solidFill>
                <a:srgbClr val="00B0F0"/>
              </a:solidFill>
              <a:latin typeface="Verdana Pro" panose="020B0604030504040204" pitchFamily="34" charset="0"/>
              <a:ea typeface="Verdana" pitchFamily="34" charset="0"/>
            </a:endParaRPr>
          </a:p>
          <a:p>
            <a:pPr>
              <a:lnSpc>
                <a:spcPct val="107000"/>
              </a:lnSpc>
              <a:spcAft>
                <a:spcPts val="800"/>
              </a:spcAft>
            </a:pPr>
            <a:r>
              <a:rPr lang="nl-NL" sz="1000" dirty="0">
                <a:solidFill>
                  <a:srgbClr val="00B0F0"/>
                </a:solidFill>
                <a:latin typeface="Verdana Pro" panose="020B0604030504040204" pitchFamily="34" charset="0"/>
                <a:ea typeface="Verdana" pitchFamily="34" charset="0"/>
              </a:rPr>
              <a:t>3. </a:t>
            </a: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Welke vlinder is dit?</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Citroenvlinder</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Dagpauwoog</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Gele </a:t>
            </a:r>
            <a:r>
              <a:rPr lang="nl-NL" sz="1000" dirty="0" err="1">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lucernevlinder</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Koolwitje</a:t>
            </a:r>
            <a:br>
              <a:rPr lang="nl-NL" sz="1000" dirty="0">
                <a:solidFill>
                  <a:srgbClr val="00B0F0"/>
                </a:solidFill>
                <a:latin typeface="Verdana Pro" panose="020B0604030504040204" pitchFamily="34" charset="0"/>
                <a:ea typeface="Verdana" pitchFamily="34" charset="0"/>
              </a:rPr>
            </a:br>
            <a:endParaRPr lang="nl-NL" sz="1000" dirty="0">
              <a:solidFill>
                <a:srgbClr val="00B0F0"/>
              </a:solidFill>
              <a:latin typeface="Verdana Pro" panose="020B0604030504040204" pitchFamily="34" charset="0"/>
              <a:ea typeface="Verdana" pitchFamily="34" charset="0"/>
            </a:endParaRPr>
          </a:p>
          <a:p>
            <a:pPr>
              <a:lnSpc>
                <a:spcPct val="107000"/>
              </a:lnSpc>
              <a:spcAft>
                <a:spcPts val="800"/>
              </a:spcAft>
            </a:pPr>
            <a:r>
              <a:rPr lang="nl-NL" sz="1000" dirty="0">
                <a:solidFill>
                  <a:srgbClr val="00B0F0"/>
                </a:solidFill>
                <a:latin typeface="Verdana Pro" panose="020B0604030504040204" pitchFamily="34" charset="0"/>
                <a:ea typeface="Verdana" pitchFamily="34" charset="0"/>
              </a:rPr>
              <a:t>4. </a:t>
            </a: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Hoe heten de zaden van varens?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Zaden </a:t>
            </a:r>
          </a:p>
          <a:p>
            <a:pPr marL="342900" lvl="0" indent="-3429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Sporen</a:t>
            </a:r>
          </a:p>
          <a:p>
            <a:pPr marL="342900" lvl="0" indent="-342900">
              <a:lnSpc>
                <a:spcPct val="107000"/>
              </a:lnSpc>
              <a:buFont typeface="+mj-lt"/>
              <a:buAutoNum type="alphaLcPeriod"/>
            </a:pPr>
            <a:r>
              <a:rPr lang="nl-NL" sz="1000" dirty="0">
                <a:solidFill>
                  <a:srgbClr val="00B0F0"/>
                </a:solidFill>
                <a:latin typeface="Verdana" panose="020B0604030504040204" pitchFamily="34" charset="0"/>
                <a:ea typeface="Calibri" panose="020F0502020204030204" pitchFamily="34" charset="0"/>
                <a:cs typeface="Times New Roman" panose="02020603050405020304" pitchFamily="18" charset="0"/>
              </a:rPr>
              <a:t>K</a:t>
            </a: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noppen</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t>Enten </a:t>
            </a:r>
            <a:br>
              <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rPr>
            </a:br>
            <a:endParaRPr lang="nl-NL" sz="1000" dirty="0">
              <a:solidFill>
                <a:srgbClr val="00B0F0"/>
              </a:solidFill>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nl-NL" sz="1000" dirty="0">
                <a:solidFill>
                  <a:srgbClr val="00B0F0"/>
                </a:solidFill>
                <a:latin typeface="Verdana Pro" panose="020B0604030504040204" pitchFamily="34" charset="0"/>
                <a:ea typeface="Verdana" pitchFamily="34" charset="0"/>
              </a:rPr>
              <a:t>5.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Welke plant/bloem zie je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Sneeuwklokje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Campanula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Lelietje-van-dalen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Ereprijs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endParaRPr lang="nl-NL" sz="1000" dirty="0">
              <a:solidFill>
                <a:srgbClr val="00B0F0"/>
              </a:solidFill>
              <a:latin typeface="Verdana Pro" panose="020B0604030504040204" pitchFamily="34" charset="0"/>
              <a:ea typeface="Verdana" pitchFamily="34" charset="0"/>
            </a:endParaRPr>
          </a:p>
          <a:p>
            <a:pPr>
              <a:lnSpc>
                <a:spcPct val="107000"/>
              </a:lnSpc>
              <a:spcAft>
                <a:spcPts val="800"/>
              </a:spcAft>
            </a:pPr>
            <a:r>
              <a:rPr lang="nl-NL" sz="1000" dirty="0">
                <a:solidFill>
                  <a:srgbClr val="00B0F0"/>
                </a:solidFill>
                <a:latin typeface="Verdana Pro" panose="020B0604030504040204" pitchFamily="34" charset="0"/>
                <a:ea typeface="Verdana" pitchFamily="34" charset="0"/>
              </a:rPr>
              <a:t>6.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Hoeveel vleugels heeft een libel?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6</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4</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2</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nl-NL" sz="1000" dirty="0">
              <a:solidFill>
                <a:srgbClr val="00B0F0"/>
              </a:solidFill>
              <a:latin typeface="Verdana Pro" panose="020B0604030504040204" pitchFamily="34" charset="0"/>
              <a:ea typeface="Verdana" pitchFamily="34" charset="0"/>
            </a:endParaRPr>
          </a:p>
        </p:txBody>
      </p:sp>
      <p:pic>
        <p:nvPicPr>
          <p:cNvPr id="9" name="Afbeelding 8">
            <a:extLst>
              <a:ext uri="{FF2B5EF4-FFF2-40B4-BE49-F238E27FC236}">
                <a16:creationId xmlns:a16="http://schemas.microsoft.com/office/drawing/2014/main" id="{31C86C3E-400C-45D2-809F-2AC5E62543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36402" y="3275856"/>
            <a:ext cx="2200910" cy="1463040"/>
          </a:xfrm>
          <a:prstGeom prst="rect">
            <a:avLst/>
          </a:prstGeom>
          <a:noFill/>
        </p:spPr>
      </p:pic>
      <p:pic>
        <p:nvPicPr>
          <p:cNvPr id="10" name="Afbeelding 9" descr="Muismat Het Lelietje van Dalen - Het lelietje van Dalen in een groene omgeving muismat rubber - 40x60 cm - Muismat met foto">
            <a:extLst>
              <a:ext uri="{FF2B5EF4-FFF2-40B4-BE49-F238E27FC236}">
                <a16:creationId xmlns:a16="http://schemas.microsoft.com/office/drawing/2014/main" id="{9AE8E199-65FE-4516-8D64-D91344E2510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flipV="1">
            <a:off x="5135400" y="5436096"/>
            <a:ext cx="1096645" cy="16313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564976" y="622303"/>
            <a:ext cx="1728192" cy="338554"/>
          </a:xfrm>
          <a:prstGeom prst="rect">
            <a:avLst/>
          </a:prstGeom>
          <a:noFill/>
        </p:spPr>
        <p:txBody>
          <a:bodyPr wrap="square" rtlCol="0">
            <a:spAutoFit/>
          </a:bodyPr>
          <a:lstStyle/>
          <a:p>
            <a:pPr algn="ctr"/>
            <a:r>
              <a:rPr lang="nl-NL" sz="1600" b="1" dirty="0">
                <a:solidFill>
                  <a:srgbClr val="FF0D8C"/>
                </a:solidFill>
                <a:latin typeface="Verdana" pitchFamily="34" charset="0"/>
                <a:ea typeface="Verdana" pitchFamily="34" charset="0"/>
              </a:rPr>
              <a:t>Natuur</a:t>
            </a:r>
          </a:p>
        </p:txBody>
      </p:sp>
      <p:sp>
        <p:nvSpPr>
          <p:cNvPr id="9" name="Tekstvak 8"/>
          <p:cNvSpPr txBox="1"/>
          <p:nvPr/>
        </p:nvSpPr>
        <p:spPr>
          <a:xfrm>
            <a:off x="155548" y="1403648"/>
            <a:ext cx="6597352" cy="4456413"/>
          </a:xfrm>
          <a:prstGeom prst="rect">
            <a:avLst/>
          </a:prstGeom>
          <a:noFill/>
        </p:spPr>
        <p:txBody>
          <a:bodyPr wrap="square" rtlCol="0">
            <a:spAutoFit/>
          </a:bodyPr>
          <a:lstStyle/>
          <a:p>
            <a:pPr lvl="0"/>
            <a:r>
              <a:rPr lang="nl-NL" sz="1000" dirty="0">
                <a:solidFill>
                  <a:srgbClr val="00B0F0"/>
                </a:solidFill>
                <a:latin typeface="Verdana Pro" panose="020B0604030504040204" pitchFamily="34" charset="0"/>
                <a:ea typeface="Verdana" pitchFamily="34" charset="0"/>
              </a:rPr>
              <a:t>7.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Hoe maken sprinkhanen lawaai?</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endPar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 Door met hun poten over hun vleugels te wrijven</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 Door lucht over de ‘stembanden’ te blazen</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 Door de vleugels te laten ‘klapperen’</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 Door met de poten snel op de grond te tikken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nl-NL" sz="1000" dirty="0">
              <a:solidFill>
                <a:srgbClr val="00B0F0"/>
              </a:solidFill>
              <a:latin typeface="Verdana" pitchFamily="34" charset="0"/>
              <a:ea typeface="Verdana" pitchFamily="34" charset="0"/>
            </a:endParaRPr>
          </a:p>
          <a:p>
            <a:pPr>
              <a:lnSpc>
                <a:spcPct val="107000"/>
              </a:lnSpc>
              <a:spcAft>
                <a:spcPts val="800"/>
              </a:spcAft>
            </a:pPr>
            <a:r>
              <a:rPr lang="nl-NL" sz="1000" dirty="0">
                <a:solidFill>
                  <a:srgbClr val="00B0F0"/>
                </a:solidFill>
                <a:latin typeface="Verdana" pitchFamily="34" charset="0"/>
                <a:ea typeface="Verdana" pitchFamily="34" charset="0"/>
              </a:rPr>
              <a:t>8.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Wat heeft een boom wel nodig om te groeien en een mens niet?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 </a:t>
            </a:r>
            <a:r>
              <a:rPr lang="nl-NL" sz="1000" dirty="0">
                <a:solidFill>
                  <a:srgbClr val="00B0F0"/>
                </a:solidFill>
                <a:latin typeface="Verdana Pro" panose="020B0604030504040204" pitchFamily="34" charset="0"/>
                <a:cs typeface="Times New Roman" panose="02020603050405020304" pitchFamily="18" charset="0"/>
              </a:rPr>
              <a:t>CO2 (koolstof)</a:t>
            </a:r>
            <a:br>
              <a:rPr lang="nl-NL" sz="1000" dirty="0">
                <a:solidFill>
                  <a:srgbClr val="00B0F0"/>
                </a:solidFill>
                <a:latin typeface="Verdana Pro" panose="020B0604030504040204" pitchFamily="34" charset="0"/>
                <a:cs typeface="Times New Roman" panose="02020603050405020304" pitchFamily="18" charset="0"/>
              </a:rPr>
            </a:br>
            <a:r>
              <a:rPr lang="nl-NL" sz="1000" dirty="0">
                <a:solidFill>
                  <a:srgbClr val="00B0F0"/>
                </a:solidFill>
                <a:latin typeface="Verdana Pro" panose="020B0604030504040204" pitchFamily="34" charset="0"/>
                <a:cs typeface="Times New Roman" panose="02020603050405020304" pitchFamily="18" charset="0"/>
              </a:rPr>
              <a:t>b. O2 (zuurstof)</a:t>
            </a:r>
            <a:br>
              <a:rPr lang="nl-NL" sz="1000" dirty="0">
                <a:solidFill>
                  <a:srgbClr val="00B0F0"/>
                </a:solidFill>
                <a:latin typeface="Verdana Pro" panose="020B0604030504040204" pitchFamily="34" charset="0"/>
                <a:cs typeface="Times New Roman" panose="02020603050405020304" pitchFamily="18" charset="0"/>
              </a:rPr>
            </a:br>
            <a:r>
              <a:rPr lang="nl-NL" sz="1000" dirty="0">
                <a:solidFill>
                  <a:srgbClr val="00B0F0"/>
                </a:solidFill>
                <a:latin typeface="Verdana Pro" panose="020B0604030504040204" pitchFamily="34" charset="0"/>
                <a:cs typeface="Times New Roman" panose="02020603050405020304" pitchFamily="18" charset="0"/>
              </a:rPr>
              <a:t>c. Licht</a:t>
            </a:r>
            <a:br>
              <a:rPr lang="nl-NL" sz="1000" dirty="0">
                <a:solidFill>
                  <a:srgbClr val="00B0F0"/>
                </a:solidFill>
                <a:latin typeface="Verdana Pro" panose="020B0604030504040204" pitchFamily="34" charset="0"/>
                <a:cs typeface="Times New Roman" panose="02020603050405020304" pitchFamily="18" charset="0"/>
              </a:rPr>
            </a:br>
            <a:r>
              <a:rPr lang="nl-NL" sz="1000" dirty="0">
                <a:solidFill>
                  <a:srgbClr val="00B0F0"/>
                </a:solidFill>
                <a:latin typeface="Verdana Pro" panose="020B0604030504040204" pitchFamily="34" charset="0"/>
                <a:cs typeface="Times New Roman" panose="02020603050405020304" pitchFamily="18" charset="0"/>
              </a:rPr>
              <a:t>d. H2O (water</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t>
            </a:r>
            <a:br>
              <a:rPr lang="nl-NL" sz="1000" dirty="0">
                <a:solidFill>
                  <a:srgbClr val="00B0F0"/>
                </a:solidFill>
                <a:latin typeface="Verdana" pitchFamily="34" charset="0"/>
                <a:ea typeface="Verdana" pitchFamily="34" charset="0"/>
              </a:rPr>
            </a:br>
            <a:endParaRPr lang="nl-NL" sz="1000" dirty="0">
              <a:solidFill>
                <a:srgbClr val="00B0F0"/>
              </a:solidFill>
              <a:latin typeface="Verdana" pitchFamily="34" charset="0"/>
              <a:ea typeface="Verdana" pitchFamily="34" charset="0"/>
            </a:endParaRPr>
          </a:p>
          <a:p>
            <a:pPr>
              <a:lnSpc>
                <a:spcPct val="107000"/>
              </a:lnSpc>
              <a:spcAft>
                <a:spcPts val="800"/>
              </a:spcAft>
            </a:pPr>
            <a:r>
              <a:rPr lang="nl-NL" sz="1000" dirty="0">
                <a:solidFill>
                  <a:srgbClr val="00B0F0"/>
                </a:solidFill>
                <a:latin typeface="Verdana" pitchFamily="34" charset="0"/>
                <a:ea typeface="Verdana" pitchFamily="34" charset="0"/>
              </a:rPr>
              <a:t>9.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Een gierzwaluw slaapt….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Op zijn nest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Al vliegend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Niet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Op boomtak of (schuur)balk </a:t>
            </a:r>
            <a:br>
              <a:rPr lang="nl-NL" sz="1000" dirty="0">
                <a:solidFill>
                  <a:srgbClr val="00B0F0"/>
                </a:solidFill>
                <a:latin typeface="Verdana" pitchFamily="34" charset="0"/>
                <a:ea typeface="Verdana" pitchFamily="34" charset="0"/>
              </a:rPr>
            </a:br>
            <a:endParaRPr lang="nl-NL" sz="1000" dirty="0">
              <a:solidFill>
                <a:srgbClr val="00B0F0"/>
              </a:solidFill>
              <a:latin typeface="Verdana" pitchFamily="34" charset="0"/>
              <a:ea typeface="Verdana" pitchFamily="34" charset="0"/>
            </a:endParaRPr>
          </a:p>
          <a:p>
            <a:pPr>
              <a:lnSpc>
                <a:spcPct val="107000"/>
              </a:lnSpc>
              <a:spcAft>
                <a:spcPts val="800"/>
              </a:spcAft>
            </a:pPr>
            <a:r>
              <a:rPr lang="nl-NL" sz="1000" dirty="0">
                <a:solidFill>
                  <a:srgbClr val="00B0F0"/>
                </a:solidFill>
                <a:latin typeface="Verdana" pitchFamily="34" charset="0"/>
                <a:ea typeface="Verdana" pitchFamily="34" charset="0"/>
              </a:rPr>
              <a:t>10.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Welke vogel is dit?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Appelvink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IJsvogel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Vink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Goudvink</a:t>
            </a:r>
            <a:endParaRPr lang="nl-NL" sz="1000" dirty="0">
              <a:solidFill>
                <a:srgbClr val="00B0F0"/>
              </a:solidFill>
              <a:latin typeface="Verdana" pitchFamily="34" charset="0"/>
              <a:ea typeface="Verdana" pitchFamily="34" charset="0"/>
            </a:endParaRPr>
          </a:p>
        </p:txBody>
      </p:sp>
      <p:grpSp>
        <p:nvGrpSpPr>
          <p:cNvPr id="10" name="Groep 9"/>
          <p:cNvGrpSpPr/>
          <p:nvPr/>
        </p:nvGrpSpPr>
        <p:grpSpPr>
          <a:xfrm>
            <a:off x="-6085" y="5834975"/>
            <a:ext cx="6237312" cy="1259632"/>
            <a:chOff x="0" y="0"/>
            <a:chExt cx="6237312" cy="1259632"/>
          </a:xfrm>
        </p:grpSpPr>
        <p:pic>
          <p:nvPicPr>
            <p:cNvPr id="11"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12" name="Afgeronde rechthoek 11"/>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13" name="Tekstvak 12"/>
            <p:cNvSpPr txBox="1"/>
            <p:nvPr/>
          </p:nvSpPr>
          <p:spPr>
            <a:xfrm>
              <a:off x="3464768" y="504056"/>
              <a:ext cx="2412032" cy="595997"/>
            </a:xfrm>
            <a:prstGeom prst="rect">
              <a:avLst/>
            </a:prstGeom>
            <a:noFill/>
          </p:spPr>
          <p:txBody>
            <a:bodyPr wrap="square" rtlCol="0">
              <a:spAutoFit/>
            </a:bodyPr>
            <a:lstStyle/>
            <a:p>
              <a:pPr algn="ctr">
                <a:lnSpc>
                  <a:spcPct val="107000"/>
                </a:lnSpc>
                <a:spcAft>
                  <a:spcPts val="800"/>
                </a:spcAft>
              </a:pPr>
              <a:r>
                <a:rPr lang="nl-NL" sz="1600" b="1" dirty="0">
                  <a:solidFill>
                    <a:srgbClr val="FF0D8C"/>
                  </a:solidFill>
                  <a:latin typeface="Verdana" pitchFamily="34" charset="0"/>
                  <a:ea typeface="Verdana" pitchFamily="34" charset="0"/>
                </a:rPr>
                <a:t>Aardrijkskunde / topografie</a:t>
              </a:r>
            </a:p>
          </p:txBody>
        </p:sp>
      </p:grpSp>
      <p:sp>
        <p:nvSpPr>
          <p:cNvPr id="14" name="Tekstvak 13"/>
          <p:cNvSpPr txBox="1"/>
          <p:nvPr/>
        </p:nvSpPr>
        <p:spPr>
          <a:xfrm>
            <a:off x="83540" y="7094607"/>
            <a:ext cx="6669360" cy="1986569"/>
          </a:xfrm>
          <a:prstGeom prst="rect">
            <a:avLst/>
          </a:prstGeom>
          <a:noFill/>
        </p:spPr>
        <p:txBody>
          <a:bodyPr wrap="square" rtlCol="0">
            <a:spAutoFit/>
          </a:bodyPr>
          <a:lstStyle/>
          <a:p>
            <a:pPr marL="342900" lvl="0" indent="-342900">
              <a:lnSpc>
                <a:spcPct val="107000"/>
              </a:lnSpc>
              <a:buFont typeface="+mj-lt"/>
              <a:buAutoNum type="arabicPeriod" startAt="11"/>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Wat is de hoofdstad van Canada?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Toronto</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Ottawa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Quebec</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Montreal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 </a:t>
            </a:r>
          </a:p>
          <a:p>
            <a:pPr lvl="0">
              <a:lnSpc>
                <a:spcPct val="107000"/>
              </a:lnSpc>
            </a:pPr>
            <a:r>
              <a:rPr lang="nl-NL" sz="1000" dirty="0">
                <a:solidFill>
                  <a:srgbClr val="00B0F0"/>
                </a:solidFill>
                <a:latin typeface="Verdana" pitchFamily="34" charset="0"/>
                <a:ea typeface="Verdana" pitchFamily="34" charset="0"/>
              </a:rPr>
              <a:t>12.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 blad (van een boom) komt voor op de Canadese vlag?</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Esdoorn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Eik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Populier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Afbeelding 14">
            <a:extLst>
              <a:ext uri="{FF2B5EF4-FFF2-40B4-BE49-F238E27FC236}">
                <a16:creationId xmlns:a16="http://schemas.microsoft.com/office/drawing/2014/main" id="{B4C14477-6B22-4130-A1F9-E296606F8CF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16692" y="4075622"/>
            <a:ext cx="2420620" cy="163385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10"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284984" y="467544"/>
              <a:ext cx="2664296" cy="595997"/>
            </a:xfrm>
            <a:prstGeom prst="rect">
              <a:avLst/>
            </a:prstGeom>
            <a:noFill/>
          </p:spPr>
          <p:txBody>
            <a:bodyPr wrap="square" rtlCol="0">
              <a:spAutoFit/>
            </a:bodyPr>
            <a:lstStyle/>
            <a:p>
              <a:pPr algn="ctr">
                <a:lnSpc>
                  <a:spcPct val="107000"/>
                </a:lnSpc>
                <a:spcAft>
                  <a:spcPts val="800"/>
                </a:spcAft>
              </a:pPr>
              <a:r>
                <a:rPr lang="nl-NL" sz="1600" b="1" dirty="0">
                  <a:solidFill>
                    <a:srgbClr val="FF0D8C"/>
                  </a:solidFill>
                  <a:latin typeface="Verdana" pitchFamily="34" charset="0"/>
                  <a:ea typeface="Verdana" pitchFamily="34" charset="0"/>
                </a:rPr>
                <a:t>Aardrijkskunde / topografie</a:t>
              </a:r>
            </a:p>
          </p:txBody>
        </p:sp>
      </p:grpSp>
      <p:sp>
        <p:nvSpPr>
          <p:cNvPr id="8" name="Tekstvak 7"/>
          <p:cNvSpPr txBox="1"/>
          <p:nvPr/>
        </p:nvSpPr>
        <p:spPr>
          <a:xfrm>
            <a:off x="188640" y="1446028"/>
            <a:ext cx="6552728" cy="7663508"/>
          </a:xfrm>
          <a:prstGeom prst="rect">
            <a:avLst/>
          </a:prstGeom>
          <a:noFill/>
        </p:spPr>
        <p:txBody>
          <a:bodyPr wrap="square" rtlCol="0">
            <a:spAutoFit/>
          </a:bodyPr>
          <a:lstStyle/>
          <a:p>
            <a:pPr lvl="0">
              <a:lnSpc>
                <a:spcPct val="107000"/>
              </a:lnSpc>
            </a:pPr>
            <a:r>
              <a:rPr lang="nl-NL" sz="1000" dirty="0">
                <a:solidFill>
                  <a:srgbClr val="00B0F0"/>
                </a:solidFill>
                <a:latin typeface="Verdana" pitchFamily="34" charset="0"/>
                <a:ea typeface="Verdana" pitchFamily="34" charset="0"/>
              </a:rPr>
              <a:t>13.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Van welk land is het klavertje 4 het symbool?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Ierland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Thailand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Sri Lanka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Malta</a:t>
            </a:r>
            <a:endParaRPr lang="nl-NL" sz="1000" dirty="0">
              <a:solidFill>
                <a:srgbClr val="00B0F0"/>
              </a:solidFill>
              <a:latin typeface="Verdana" pitchFamily="34" charset="0"/>
              <a:ea typeface="Verdana" pitchFamily="34" charset="0"/>
            </a:endParaRPr>
          </a:p>
          <a:p>
            <a:pPr lvl="0">
              <a:lnSpc>
                <a:spcPct val="107000"/>
              </a:lnSpc>
            </a:pPr>
            <a:r>
              <a:rPr lang="nl-NL" sz="1000" dirty="0">
                <a:solidFill>
                  <a:srgbClr val="00B0F0"/>
                </a:solidFill>
                <a:latin typeface="Verdana" pitchFamily="34" charset="0"/>
                <a:ea typeface="Verdana" pitchFamily="34" charset="0"/>
              </a:rPr>
              <a:t>14.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Om welke bodemsoort staat Limburg bekend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Zand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Veen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Lőss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Klei</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15.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Het plaatsje Lemele valt onder de regio?</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Achterhoek,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Salland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Twente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Graafschap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16.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De Paaseilanden zijn onderdeel van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Chili</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Ecuador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Peru</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Bolivia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17.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De foto geeft een stuk van de kust weer. Hoe noemen we zo’n kustvorm?</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Fjordenkust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Scherenkust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Deltakust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Boogkust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latin typeface="Verdana" pitchFamily="34" charset="0"/>
                <a:ea typeface="Verdana" pitchFamily="34" charset="0"/>
              </a:rPr>
              <a:t>18.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Welke taal wordt na het Chinees, Engels en Spaans het meest gesproken?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Frans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Portugees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Russisch</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Arabisch</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 </a:t>
            </a:r>
          </a:p>
          <a:p>
            <a:pPr lvl="0">
              <a:lnSpc>
                <a:spcPct val="107000"/>
              </a:lnSpc>
            </a:pPr>
            <a:r>
              <a:rPr lang="nl-NL" sz="1000" dirty="0">
                <a:solidFill>
                  <a:srgbClr val="00B0F0"/>
                </a:solidFill>
                <a:latin typeface="Verdana" pitchFamily="34" charset="0"/>
                <a:ea typeface="Verdana" pitchFamily="34" charset="0"/>
              </a:rPr>
              <a:t>19.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Abel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Tasman</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was een ontdekkingsreiziger (Tasmanië) die werd geboren in het Groningse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Ezinge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Drieborg</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Warffum</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Lutjegast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 </a:t>
            </a:r>
          </a:p>
          <a:p>
            <a:pPr lvl="0">
              <a:lnSpc>
                <a:spcPct val="107000"/>
              </a:lnSpc>
            </a:pPr>
            <a:r>
              <a:rPr lang="nl-NL" sz="1000" dirty="0">
                <a:solidFill>
                  <a:srgbClr val="00B0F0"/>
                </a:solidFill>
                <a:latin typeface="Verdana" pitchFamily="34" charset="0"/>
                <a:ea typeface="Verdana" pitchFamily="34" charset="0"/>
              </a:rPr>
              <a:t>20.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Pisa staat bekend om ‘de scheve toren’. In welke regio ligt Pisa?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Toscane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Lombardije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Umbrië</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Emilia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Romagna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Afbeelding 10">
            <a:extLst>
              <a:ext uri="{FF2B5EF4-FFF2-40B4-BE49-F238E27FC236}">
                <a16:creationId xmlns:a16="http://schemas.microsoft.com/office/drawing/2014/main" id="{A56728E5-B38C-4DEA-9B3A-BE1CAD43A1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41812" y="5364088"/>
            <a:ext cx="2095500" cy="1447800"/>
          </a:xfrm>
          <a:prstGeom prst="rect">
            <a:avLst/>
          </a:prstGeom>
          <a:noFill/>
          <a:ln>
            <a:noFill/>
          </a:ln>
        </p:spPr>
      </p:pic>
      <p:pic>
        <p:nvPicPr>
          <p:cNvPr id="12" name="Afbeelding 11">
            <a:extLst>
              <a:ext uri="{FF2B5EF4-FFF2-40B4-BE49-F238E27FC236}">
                <a16:creationId xmlns:a16="http://schemas.microsoft.com/office/drawing/2014/main" id="{C13F842B-CC89-4CB7-A3BB-CFA233500ED3}"/>
              </a:ext>
            </a:extLst>
          </p:cNvPr>
          <p:cNvPicPr/>
          <p:nvPr/>
        </p:nvPicPr>
        <p:blipFill rotWithShape="1">
          <a:blip r:embed="rId4" cstate="print">
            <a:extLst>
              <a:ext uri="{28A0092B-C50C-407E-A947-70E740481C1C}">
                <a14:useLocalDpi xmlns:a14="http://schemas.microsoft.com/office/drawing/2010/main" val="0"/>
              </a:ext>
            </a:extLst>
          </a:blip>
          <a:srcRect l="8403" t="1402" r="27482"/>
          <a:stretch/>
        </p:blipFill>
        <p:spPr bwMode="auto">
          <a:xfrm>
            <a:off x="4926621" y="7521760"/>
            <a:ext cx="1308100" cy="133985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212976" y="467544"/>
              <a:ext cx="2808312" cy="595997"/>
            </a:xfrm>
            <a:prstGeom prst="rect">
              <a:avLst/>
            </a:prstGeom>
            <a:noFill/>
          </p:spPr>
          <p:txBody>
            <a:bodyPr wrap="square" rtlCol="0">
              <a:spAutoFit/>
            </a:bodyPr>
            <a:lstStyle/>
            <a:p>
              <a:pPr>
                <a:lnSpc>
                  <a:spcPct val="107000"/>
                </a:lnSpc>
                <a:spcAft>
                  <a:spcPts val="800"/>
                </a:spcAft>
              </a:pPr>
              <a:r>
                <a:rPr lang="nl-NL" sz="1600" b="1" dirty="0">
                  <a:solidFill>
                    <a:srgbClr val="FF0D8C"/>
                  </a:solidFill>
                  <a:latin typeface="Verdana" pitchFamily="34" charset="0"/>
                  <a:ea typeface="Verdana" pitchFamily="34" charset="0"/>
                </a:rPr>
                <a:t>Geschiedenis (Tweede Wereldoorlog)</a:t>
              </a:r>
            </a:p>
          </p:txBody>
        </p:sp>
      </p:grpSp>
      <p:sp>
        <p:nvSpPr>
          <p:cNvPr id="8" name="Tekstvak 7"/>
          <p:cNvSpPr txBox="1"/>
          <p:nvPr/>
        </p:nvSpPr>
        <p:spPr>
          <a:xfrm>
            <a:off x="188640" y="1446028"/>
            <a:ext cx="6552728" cy="7576754"/>
          </a:xfrm>
          <a:prstGeom prst="rect">
            <a:avLst/>
          </a:prstGeom>
          <a:noFill/>
        </p:spPr>
        <p:txBody>
          <a:bodyPr wrap="square" rtlCol="0">
            <a:spAutoFit/>
          </a:bodyPr>
          <a:lstStyle/>
          <a:p>
            <a:pPr lvl="0">
              <a:lnSpc>
                <a:spcPct val="107000"/>
              </a:lnSpc>
            </a:pPr>
            <a:r>
              <a:rPr lang="nl-NL" sz="1000" dirty="0">
                <a:solidFill>
                  <a:srgbClr val="00B0F0"/>
                </a:solidFill>
                <a:latin typeface="Verdana" pitchFamily="34" charset="0"/>
                <a:ea typeface="Verdana" pitchFamily="34" charset="0"/>
              </a:rPr>
              <a:t>21.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Op welke dag tekende Nederland de capitulatie aan de Duitse bezetter?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5 mei 1940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10 mei 1940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15 mei 1940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20 mei 1940</a:t>
            </a:r>
            <a:br>
              <a:rPr lang="nl-NL" sz="1000" dirty="0">
                <a:solidFill>
                  <a:srgbClr val="00B0F0"/>
                </a:solidFill>
                <a:latin typeface="Verdana" pitchFamily="34" charset="0"/>
                <a:ea typeface="Verdana" pitchFamily="34" charset="0"/>
              </a:rPr>
            </a:br>
            <a:endParaRPr lang="nl-NL" sz="1000" dirty="0">
              <a:solidFill>
                <a:srgbClr val="00B0F0"/>
              </a:solidFill>
              <a:latin typeface="Verdana" pitchFamily="34" charset="0"/>
              <a:ea typeface="Verdana" pitchFamily="34" charset="0"/>
            </a:endParaRPr>
          </a:p>
          <a:p>
            <a:pPr lvl="0">
              <a:lnSpc>
                <a:spcPct val="107000"/>
              </a:lnSpc>
            </a:pPr>
            <a:r>
              <a:rPr lang="nl-NL" sz="1000" dirty="0">
                <a:solidFill>
                  <a:srgbClr val="00B0F0"/>
                </a:solidFill>
                <a:latin typeface="Verdana" pitchFamily="34" charset="0"/>
                <a:ea typeface="Verdana" pitchFamily="34" charset="0"/>
              </a:rPr>
              <a:t>22</a:t>
            </a:r>
            <a:r>
              <a:rPr lang="nl-NL" sz="1000" dirty="0">
                <a:solidFill>
                  <a:srgbClr val="00B0F0"/>
                </a:solidFill>
              </a:rPr>
              <a:t>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Welke verzetsdaden waren de meest voorkomende in Nederland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hulp aan onderduikers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aanslagen op Duitse personen en/of gebouwen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sabotage van bruggen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illegale radiozenders beheren</a:t>
            </a:r>
            <a:br>
              <a:rPr lang="nl-NL" sz="1000" dirty="0">
                <a:solidFill>
                  <a:srgbClr val="00B0F0"/>
                </a:solidFill>
                <a:latin typeface="Verdana" pitchFamily="34" charset="0"/>
                <a:ea typeface="Verdana" pitchFamily="34" charset="0"/>
              </a:rPr>
            </a:br>
            <a:r>
              <a:rPr lang="nl-NL" sz="1000" dirty="0">
                <a:solidFill>
                  <a:srgbClr val="00B0F0"/>
                </a:solidFill>
                <a:latin typeface="Verdana" pitchFamily="34" charset="0"/>
                <a:ea typeface="Verdana" pitchFamily="34" charset="0"/>
              </a:rPr>
              <a:t> </a:t>
            </a:r>
          </a:p>
          <a:p>
            <a:pPr lvl="0">
              <a:lnSpc>
                <a:spcPct val="107000"/>
              </a:lnSpc>
            </a:pPr>
            <a:r>
              <a:rPr lang="nl-NL" sz="1000" dirty="0">
                <a:solidFill>
                  <a:srgbClr val="00B0F0"/>
                </a:solidFill>
                <a:latin typeface="Verdana" pitchFamily="34" charset="0"/>
                <a:ea typeface="Verdana" pitchFamily="34" charset="0"/>
              </a:rPr>
              <a:t>23.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Hoeveel mensen zaten er ongeveer ondergedoken in Nederland in de tweede wereld oorlog?</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Ca. 250.000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Ca. 275.000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Ca. 300.000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Ca. 325.000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 </a:t>
            </a:r>
          </a:p>
          <a:p>
            <a:pPr lvl="0">
              <a:lnSpc>
                <a:spcPct val="107000"/>
              </a:lnSpc>
            </a:pPr>
            <a:r>
              <a:rPr lang="nl-NL" sz="1000" dirty="0">
                <a:solidFill>
                  <a:srgbClr val="00B0F0"/>
                </a:solidFill>
                <a:latin typeface="Verdana" pitchFamily="34" charset="0"/>
                <a:ea typeface="Verdana" pitchFamily="34" charset="0"/>
              </a:rPr>
              <a:t>24.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Vanaf 1945 spreken we van een minister-president. Voor die tijd was er sprake van de voorzitter van de ministerraad. Wie bekleedde deze functie van 1940-1945?</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Beel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Drees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Schermerhorn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Gerbrandy</a:t>
            </a:r>
            <a:br>
              <a:rPr lang="nl-NL" sz="1000" dirty="0">
                <a:solidFill>
                  <a:srgbClr val="00B0F0"/>
                </a:solidFill>
                <a:latin typeface="Verdana" pitchFamily="34" charset="0"/>
                <a:ea typeface="Verdana" pitchFamily="34" charset="0"/>
              </a:rPr>
            </a:br>
            <a:endParaRPr lang="nl-NL" sz="1000" dirty="0">
              <a:solidFill>
                <a:srgbClr val="00B0F0"/>
              </a:solidFill>
              <a:latin typeface="Verdana" pitchFamily="34" charset="0"/>
              <a:ea typeface="Verdana" pitchFamily="34" charset="0"/>
            </a:endParaRPr>
          </a:p>
          <a:p>
            <a:pPr lvl="0">
              <a:lnSpc>
                <a:spcPct val="107000"/>
              </a:lnSpc>
            </a:pPr>
            <a:r>
              <a:rPr lang="nl-NL" sz="1000" dirty="0">
                <a:solidFill>
                  <a:srgbClr val="00B0F0"/>
                </a:solidFill>
                <a:latin typeface="Verdana" pitchFamily="34" charset="0"/>
                <a:ea typeface="Verdana" pitchFamily="34" charset="0"/>
              </a:rPr>
              <a:t>25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Wanneer vond de slag om Groningen plaats gedurende de Tweede Wereldoorlog?</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8 - 12 april 1945</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13 - 16 april 1945</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18 – 22 april 1945</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30 april – 3 mei 1945</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000" dirty="0">
                <a:solidFill>
                  <a:srgbClr val="00B0F0"/>
                </a:solidFill>
                <a:latin typeface="Verdana" pitchFamily="34" charset="0"/>
                <a:ea typeface="Verdana" pitchFamily="34" charset="0"/>
              </a:rPr>
              <a:t> </a:t>
            </a:r>
          </a:p>
          <a:p>
            <a:pPr lvl="0">
              <a:lnSpc>
                <a:spcPct val="107000"/>
              </a:lnSpc>
            </a:pPr>
            <a:r>
              <a:rPr lang="nl-NL" sz="1000" dirty="0">
                <a:solidFill>
                  <a:srgbClr val="00B0F0"/>
                </a:solidFill>
                <a:latin typeface="Verdana" pitchFamily="34" charset="0"/>
                <a:ea typeface="Verdana" pitchFamily="34" charset="0"/>
              </a:rPr>
              <a:t>26.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Uit welke drie landen kwamen de grootste groepen geallieerden naar Nederland?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Polen, Canada en Verenigde Staten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Verenigd Koninkrijk, Verenigde Staten, Canada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Polen, Verenigd Koninkrijk en Verenigde Staten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Verenigd Koninkrijk, Canada en Polen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endParaRPr lang="nl-NL" sz="1000" dirty="0">
              <a:solidFill>
                <a:srgbClr val="00B0F0"/>
              </a:solidFill>
              <a:latin typeface="Verdana" pitchFamily="34" charset="0"/>
              <a:ea typeface="Verdana" pitchFamily="34" charset="0"/>
            </a:endParaRPr>
          </a:p>
          <a:p>
            <a:pPr lvl="0">
              <a:lnSpc>
                <a:spcPct val="107000"/>
              </a:lnSpc>
            </a:pPr>
            <a:r>
              <a:rPr lang="nl-NL" sz="1000" dirty="0">
                <a:solidFill>
                  <a:srgbClr val="00B0F0"/>
                </a:solidFill>
                <a:latin typeface="Verdana" pitchFamily="34" charset="0"/>
                <a:ea typeface="Verdana" pitchFamily="34" charset="0"/>
              </a:rPr>
              <a:t>27.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Hoe heet het hotel waar op 5 mei 1945 de Duitse capitulatie in Nederland werd ondertekend?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Hotel de Wereld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Hotel de Weide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Hotel de Vrede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Hotel de Waarheid</a:t>
            </a:r>
            <a:endParaRPr lang="nl-NL" sz="1000" dirty="0">
              <a:solidFill>
                <a:srgbClr val="00B0F0"/>
              </a:solidFill>
              <a:latin typeface="Verdana" pitchFamily="34" charset="0"/>
              <a:ea typeface="Verdana" pitchFamily="34" charset="0"/>
            </a:endParaRPr>
          </a:p>
        </p:txBody>
      </p:sp>
      <p:pic>
        <p:nvPicPr>
          <p:cNvPr id="9" name="Afbeelding 8">
            <a:extLst>
              <a:ext uri="{FF2B5EF4-FFF2-40B4-BE49-F238E27FC236}">
                <a16:creationId xmlns:a16="http://schemas.microsoft.com/office/drawing/2014/main" id="{65C57737-A0F4-4C15-ACC3-331E9A6D1DAC}"/>
              </a:ext>
            </a:extLst>
          </p:cNvPr>
          <p:cNvPicPr/>
          <p:nvPr/>
        </p:nvPicPr>
        <p:blipFill rotWithShape="1">
          <a:blip r:embed="rId3" cstate="print">
            <a:extLst>
              <a:ext uri="{28A0092B-C50C-407E-A947-70E740481C1C}">
                <a14:useLocalDpi xmlns:a14="http://schemas.microsoft.com/office/drawing/2010/main" val="0"/>
              </a:ext>
            </a:extLst>
          </a:blip>
          <a:srcRect t="10544" r="5651"/>
          <a:stretch/>
        </p:blipFill>
        <p:spPr>
          <a:xfrm>
            <a:off x="5767809" y="4945431"/>
            <a:ext cx="973559" cy="12218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00">
                <a:latin typeface="Verdana" pitchFamily="34" charset="0"/>
                <a:ea typeface="Verdana" pitchFamily="34" charset="0"/>
              </a:endParaRPr>
            </a:p>
          </p:txBody>
        </p:sp>
        <p:sp>
          <p:nvSpPr>
            <p:cNvPr id="6" name="Tekstvak 5"/>
            <p:cNvSpPr txBox="1"/>
            <p:nvPr/>
          </p:nvSpPr>
          <p:spPr>
            <a:xfrm>
              <a:off x="3140968" y="467544"/>
              <a:ext cx="3096344" cy="658835"/>
            </a:xfrm>
            <a:prstGeom prst="rect">
              <a:avLst/>
            </a:prstGeom>
            <a:noFill/>
          </p:spPr>
          <p:txBody>
            <a:bodyPr wrap="square" rtlCol="0">
              <a:spAutoFit/>
            </a:bodyPr>
            <a:lstStyle/>
            <a:p>
              <a:pPr>
                <a:lnSpc>
                  <a:spcPct val="107000"/>
                </a:lnSpc>
                <a:spcAft>
                  <a:spcPts val="800"/>
                </a:spcAft>
              </a:pPr>
              <a:r>
                <a:rPr lang="nl-NL" b="1" dirty="0">
                  <a:solidFill>
                    <a:srgbClr val="FF0D8C"/>
                  </a:solidFill>
                  <a:latin typeface="Verdana" pitchFamily="34" charset="0"/>
                  <a:ea typeface="Verdana" pitchFamily="34" charset="0"/>
                </a:rPr>
                <a:t>Geschiedenis (Tweede Wereldoorlog</a:t>
              </a:r>
              <a:r>
                <a:rPr lang="nl-NL" sz="1000" b="1" dirty="0">
                  <a:solidFill>
                    <a:srgbClr val="FF0D8C"/>
                  </a:solidFill>
                  <a:latin typeface="Verdana" pitchFamily="34" charset="0"/>
                  <a:ea typeface="Verdana" pitchFamily="34" charset="0"/>
                </a:rPr>
                <a:t>)</a:t>
              </a:r>
            </a:p>
          </p:txBody>
        </p:sp>
      </p:grpSp>
      <p:sp>
        <p:nvSpPr>
          <p:cNvPr id="8" name="Tekstvak 7"/>
          <p:cNvSpPr txBox="1"/>
          <p:nvPr/>
        </p:nvSpPr>
        <p:spPr>
          <a:xfrm>
            <a:off x="188640" y="1446028"/>
            <a:ext cx="6552728" cy="3477362"/>
          </a:xfrm>
          <a:prstGeom prst="rect">
            <a:avLst/>
          </a:prstGeom>
          <a:noFill/>
        </p:spPr>
        <p:txBody>
          <a:bodyPr wrap="square" rtlCol="0">
            <a:spAutoFit/>
          </a:bodyPr>
          <a:lstStyle/>
          <a:p>
            <a:pPr marL="342900" lvl="0" indent="-342900">
              <a:lnSpc>
                <a:spcPct val="107000"/>
              </a:lnSpc>
              <a:buFont typeface="+mj-lt"/>
              <a:buAutoNum type="arabicPeriod" startAt="28"/>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Waar wordt (buiten Coronatijd) het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bevrijdingsfesitival</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Groningen gehouden?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Oosterpark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Stadspark/drafbaan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Noorderplantsoen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A-kerkhof</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29"/>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Na de capitulatie van Duitsland vielen er in Nederland nog doden onder de bevrijders door ongelukken, ziekte, verdrinking en soms suïcide. Om hoeveel bevrijders gaat het dan (geschat)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500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750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1000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1250</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30"/>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 land verloor de meeste mensen tijdens de 2</a:t>
            </a:r>
            <a:r>
              <a:rPr lang="nl-NL" sz="1000" baseline="30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Wereldoorlog?</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Duitsland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Rusland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Verenigd Koninkrijk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Verenigde Staten/Canada</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buFont typeface="+mj-lt"/>
              <a:buAutoNum type="alphaUcPeriod"/>
            </a:pPr>
            <a:endParaRPr lang="nl-NL" sz="1000" dirty="0">
              <a:solidFill>
                <a:srgbClr val="00B0F0"/>
              </a:solidFill>
              <a:latin typeface="Verdana" pitchFamily="34" charset="0"/>
              <a:ea typeface="Verdana" pitchFamily="34" charset="0"/>
            </a:endParaRPr>
          </a:p>
        </p:txBody>
      </p:sp>
      <p:grpSp>
        <p:nvGrpSpPr>
          <p:cNvPr id="9" name="Groep 9">
            <a:extLst>
              <a:ext uri="{FF2B5EF4-FFF2-40B4-BE49-F238E27FC236}">
                <a16:creationId xmlns:a16="http://schemas.microsoft.com/office/drawing/2014/main" id="{8E7F7082-8E8A-4D59-BDEC-DADA05E31987}"/>
              </a:ext>
            </a:extLst>
          </p:cNvPr>
          <p:cNvGrpSpPr/>
          <p:nvPr/>
        </p:nvGrpSpPr>
        <p:grpSpPr>
          <a:xfrm>
            <a:off x="19915" y="4804214"/>
            <a:ext cx="6237312" cy="1259632"/>
            <a:chOff x="0" y="0"/>
            <a:chExt cx="6237312" cy="1259632"/>
          </a:xfrm>
        </p:grpSpPr>
        <p:pic>
          <p:nvPicPr>
            <p:cNvPr id="10" name="Picture 8" descr="Corridor Chapter Quiz - vragen en antwoorden - Corridor Chapter">
              <a:extLst>
                <a:ext uri="{FF2B5EF4-FFF2-40B4-BE49-F238E27FC236}">
                  <a16:creationId xmlns:a16="http://schemas.microsoft.com/office/drawing/2014/main" id="{66C99877-9152-422F-A05C-91456206D0A3}"/>
                </a:ext>
              </a:extLst>
            </p:cNvP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11" name="Afgeronde rechthoek 4">
              <a:extLst>
                <a:ext uri="{FF2B5EF4-FFF2-40B4-BE49-F238E27FC236}">
                  <a16:creationId xmlns:a16="http://schemas.microsoft.com/office/drawing/2014/main" id="{673C308D-141B-4503-9A13-151B4E5A42A6}"/>
                </a:ext>
              </a:extLst>
            </p:cNvPr>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00">
                <a:latin typeface="Verdana" pitchFamily="34" charset="0"/>
                <a:ea typeface="Verdana" pitchFamily="34" charset="0"/>
              </a:endParaRPr>
            </a:p>
          </p:txBody>
        </p:sp>
        <p:sp>
          <p:nvSpPr>
            <p:cNvPr id="12" name="Tekstvak 11">
              <a:extLst>
                <a:ext uri="{FF2B5EF4-FFF2-40B4-BE49-F238E27FC236}">
                  <a16:creationId xmlns:a16="http://schemas.microsoft.com/office/drawing/2014/main" id="{FF32AB75-60B5-44B5-BD42-253B46C579C9}"/>
                </a:ext>
              </a:extLst>
            </p:cNvPr>
            <p:cNvSpPr txBox="1"/>
            <p:nvPr/>
          </p:nvSpPr>
          <p:spPr>
            <a:xfrm>
              <a:off x="3356992" y="467544"/>
              <a:ext cx="2160240" cy="369332"/>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Bijbelkennis</a:t>
              </a:r>
            </a:p>
          </p:txBody>
        </p:sp>
      </p:grpSp>
      <p:sp>
        <p:nvSpPr>
          <p:cNvPr id="13" name="Tekstvak 12">
            <a:extLst>
              <a:ext uri="{FF2B5EF4-FFF2-40B4-BE49-F238E27FC236}">
                <a16:creationId xmlns:a16="http://schemas.microsoft.com/office/drawing/2014/main" id="{0864CCC3-754A-4C3C-9C9D-0BAE3EB7D285}"/>
              </a:ext>
            </a:extLst>
          </p:cNvPr>
          <p:cNvSpPr txBox="1"/>
          <p:nvPr/>
        </p:nvSpPr>
        <p:spPr>
          <a:xfrm>
            <a:off x="180784" y="6205919"/>
            <a:ext cx="6415810" cy="2224070"/>
          </a:xfrm>
          <a:prstGeom prst="rect">
            <a:avLst/>
          </a:prstGeom>
          <a:noFill/>
        </p:spPr>
        <p:txBody>
          <a:bodyPr wrap="square">
            <a:spAutoFit/>
          </a:bodyPr>
          <a:lstStyle/>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31. In 2004 verscheen de NBV (Nederlandse Bijbel vertaling) maar in dat zelfde jaar verscheen nog een Bijbelvertaling.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Naardense</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Bijbel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Willibrord Bijbel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Samenlees</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Bijbel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Bijbel in Gewone Taal (BGT)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32. De letters JHWH geven de naam aan van God. Deze naam mag door Joden niet worden uitgesproken. Hoe wordt de godsnaam in de Bijbel ‘vertaald’?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Heer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HEER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Adonai</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3"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356992" y="467544"/>
              <a:ext cx="2160240" cy="369332"/>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Bijbelkennis</a:t>
              </a:r>
              <a:endParaRPr lang="nl-NL" dirty="0">
                <a:solidFill>
                  <a:srgbClr val="FF0D8C"/>
                </a:solidFill>
                <a:latin typeface="Verdana" pitchFamily="34" charset="0"/>
                <a:ea typeface="Verdana" pitchFamily="34" charset="0"/>
              </a:endParaRPr>
            </a:p>
          </p:txBody>
        </p:sp>
      </p:grpSp>
      <p:sp>
        <p:nvSpPr>
          <p:cNvPr id="8" name="Tekstvak 7"/>
          <p:cNvSpPr txBox="1"/>
          <p:nvPr/>
        </p:nvSpPr>
        <p:spPr>
          <a:xfrm>
            <a:off x="188640" y="1446028"/>
            <a:ext cx="6552728" cy="7528023"/>
          </a:xfrm>
          <a:prstGeom prst="rect">
            <a:avLst/>
          </a:prstGeom>
          <a:noFill/>
        </p:spPr>
        <p:txBody>
          <a:bodyPr wrap="square" rtlCol="0">
            <a:spAutoFit/>
          </a:bodyPr>
          <a:lstStyle/>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33. Hoe oud was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Noach</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toen hij de ark inging en de zondvloed overleefde?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450 jaar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500 jaar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550 jaar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600 jaar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34. In de Bijbel wordt Mozes in Num. 12 door Mirjam en Aaron bekritiseerd. Maar even verderop in de tekst wordt positief over zijn karakter gesproken. Welke karaktereigenschap wordt positief gewaardeerd?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Wijsheid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Bescheidenheid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Vlijt en ijver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Vergevingsgezindheid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35. De Bijbel is niet als ‘vrouwvriendelijk’ te bestempelen. Zo wordt de naam van de moeder van Simson niet genoemd maar de naam van zijn vader wel. Hoe is de naam van de vader van Simson?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Josiam</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Manoach</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Eleazar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Rimmon</a:t>
            </a:r>
            <a:endPar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endParaRPr>
          </a:p>
          <a:p>
            <a:pPr lvl="0">
              <a:lnSpc>
                <a:spcPct val="107000"/>
              </a:lnSpc>
            </a:pP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36. Het boek prediker heeft in vele hoofdstukken te maken met een tegenstelling. </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Welke tegenstelling is dat?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Wijsheid – dwaasheid</a:t>
            </a:r>
          </a:p>
          <a:p>
            <a:pPr marL="228600" indent="-228600">
              <a:lnSpc>
                <a:spcPct val="107000"/>
              </a:lnSpc>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Rijkdom- armoede</a:t>
            </a:r>
          </a:p>
          <a:p>
            <a:pPr marL="228600" indent="-228600">
              <a:lnSpc>
                <a:spcPct val="107000"/>
              </a:lnSpc>
              <a:spcAft>
                <a:spcPts val="800"/>
              </a:spcAft>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Openheid- verborgenheid</a:t>
            </a:r>
          </a:p>
          <a:p>
            <a:pPr marL="228600" indent="-228600">
              <a:lnSpc>
                <a:spcPct val="107000"/>
              </a:lnSpc>
              <a:spcAft>
                <a:spcPts val="800"/>
              </a:spcAft>
              <a:buFont typeface="+mj-lt"/>
              <a:buAutoNum type="alphaLcPeriod"/>
            </a:pPr>
            <a:r>
              <a:rPr lang="nl-NL" sz="1000" dirty="0">
                <a:solidFill>
                  <a:srgbClr val="00B0F0"/>
                </a:solidFill>
                <a:latin typeface="Verdana Pro" panose="020B0604030504040204" pitchFamily="34" charset="0"/>
                <a:cs typeface="Times New Roman" panose="02020603050405020304" pitchFamily="18" charset="0"/>
              </a:rPr>
              <a:t>Vreugde – verdriet</a:t>
            </a:r>
            <a:br>
              <a:rPr lang="nl-NL" sz="1000" dirty="0">
                <a:solidFill>
                  <a:srgbClr val="00B0F0"/>
                </a:solidFill>
                <a:latin typeface="Verdana Pro" panose="020B0604030504040204" pitchFamily="34" charset="0"/>
                <a:cs typeface="Times New Roman" panose="02020603050405020304" pitchFamily="18" charset="0"/>
              </a:rPr>
            </a:br>
            <a:endParaRPr lang="nl-NL" sz="1000" dirty="0">
              <a:solidFill>
                <a:srgbClr val="00B0F0"/>
              </a:solidFill>
              <a:latin typeface="Verdana Pro" panose="020B0604030504040204" pitchFamily="34" charset="0"/>
              <a:cs typeface="Times New Roman" panose="02020603050405020304" pitchFamily="18" charset="0"/>
            </a:endParaRPr>
          </a:p>
          <a:p>
            <a:pPr marL="342900" lvl="0" indent="-342900">
              <a:lnSpc>
                <a:spcPct val="107000"/>
              </a:lnSpc>
              <a:buFont typeface="+mj-lt"/>
              <a:buAutoNum type="arabicPeriod" startAt="37"/>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In het begin van het Bijbelboek Hosea krijgt de profeet een opmerkelijke opdracht. Wat moet hij doen?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De koning van Juda doden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De stammen van Israël vervloeken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De woning en wijngaard van zijn buurman ‘inpikken’.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Trouwen met een overspelige vrouw </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38"/>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Wie worden als eerste discipelen door Jezus geroepen om hem te volgen?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Simon en Andreas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Johannes en Jacobus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Simon en Jacobus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Andreas en Johannes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000" dirty="0">
              <a:solidFill>
                <a:srgbClr val="00B0F0"/>
              </a:solidFill>
              <a:latin typeface="Verdana Pro" panose="020B0604030504040204" pitchFamily="34" charset="0"/>
              <a:cs typeface="Times New Roman" panose="02020603050405020304" pitchFamily="18" charset="0"/>
            </a:endParaRPr>
          </a:p>
        </p:txBody>
      </p:sp>
      <p:pic>
        <p:nvPicPr>
          <p:cNvPr id="9" name="Afbeelding 8">
            <a:extLst>
              <a:ext uri="{FF2B5EF4-FFF2-40B4-BE49-F238E27FC236}">
                <a16:creationId xmlns:a16="http://schemas.microsoft.com/office/drawing/2014/main" id="{E03B3538-FE36-47B0-8D7F-C457456ADA1E}"/>
              </a:ext>
            </a:extLst>
          </p:cNvPr>
          <p:cNvPicPr/>
          <p:nvPr/>
        </p:nvPicPr>
        <p:blipFill rotWithShape="1">
          <a:blip r:embed="rId4" cstate="print">
            <a:extLst>
              <a:ext uri="{28A0092B-C50C-407E-A947-70E740481C1C}">
                <a14:useLocalDpi xmlns:a14="http://schemas.microsoft.com/office/drawing/2010/main" val="0"/>
              </a:ext>
            </a:extLst>
          </a:blip>
          <a:srcRect l="15909" b="5335"/>
          <a:stretch/>
        </p:blipFill>
        <p:spPr>
          <a:xfrm>
            <a:off x="4659839" y="1889064"/>
            <a:ext cx="1584176" cy="86409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2" name="Groep 9"/>
          <p:cNvGrpSpPr/>
          <p:nvPr/>
        </p:nvGrpSpPr>
        <p:grpSpPr>
          <a:xfrm>
            <a:off x="0" y="0"/>
            <a:ext cx="6237312" cy="1259632"/>
            <a:chOff x="0" y="0"/>
            <a:chExt cx="6237312" cy="1259632"/>
          </a:xfrm>
        </p:grpSpPr>
        <p:pic>
          <p:nvPicPr>
            <p:cNvPr id="4"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5" name="Afgeronde rechthoek 4"/>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6" name="Tekstvak 5"/>
            <p:cNvSpPr txBox="1"/>
            <p:nvPr/>
          </p:nvSpPr>
          <p:spPr>
            <a:xfrm>
              <a:off x="3356992" y="467544"/>
              <a:ext cx="2160240" cy="369332"/>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Bijbelkennis</a:t>
              </a:r>
              <a:endParaRPr lang="nl-NL" dirty="0">
                <a:solidFill>
                  <a:srgbClr val="FF0D8C"/>
                </a:solidFill>
                <a:latin typeface="Verdana" pitchFamily="34" charset="0"/>
                <a:ea typeface="Verdana" pitchFamily="34" charset="0"/>
              </a:endParaRPr>
            </a:p>
          </p:txBody>
        </p:sp>
      </p:grpSp>
      <p:sp>
        <p:nvSpPr>
          <p:cNvPr id="8" name="Tekstvak 7"/>
          <p:cNvSpPr txBox="1"/>
          <p:nvPr/>
        </p:nvSpPr>
        <p:spPr>
          <a:xfrm>
            <a:off x="188640" y="1446028"/>
            <a:ext cx="6552728" cy="2797176"/>
          </a:xfrm>
          <a:prstGeom prst="rect">
            <a:avLst/>
          </a:prstGeom>
          <a:noFill/>
        </p:spPr>
        <p:txBody>
          <a:bodyPr wrap="square" rtlCol="0">
            <a:spAutoFit/>
          </a:bodyPr>
          <a:lstStyle/>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39"/>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Wie is de schrijver van de meeste brieven in het Nieuwe Testament?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Johannes.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Paulus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Petrus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Lukas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40. In het boek Handelingen wordt gesproken over de steniging van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Stefanus</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De getuigen van de steniging geven hun mantel in bewaring van een jongeman. Hoe heette deze man?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Filippus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Simon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Saulus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Barnabas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buFont typeface="+mj-lt"/>
              <a:buAutoNum type="alphaUcPeriod"/>
            </a:pPr>
            <a:endParaRPr lang="nl-NL" sz="1000" dirty="0">
              <a:solidFill>
                <a:srgbClr val="00B0F0"/>
              </a:solidFill>
              <a:latin typeface="Verdana" pitchFamily="34" charset="0"/>
              <a:ea typeface="Verdana" pitchFamily="34" charset="0"/>
            </a:endParaRPr>
          </a:p>
          <a:p>
            <a:r>
              <a:rPr lang="nl-NL" sz="1000" dirty="0">
                <a:solidFill>
                  <a:srgbClr val="00B0F0"/>
                </a:solidFill>
                <a:latin typeface="Verdana" pitchFamily="34" charset="0"/>
                <a:ea typeface="Verdana" pitchFamily="34" charset="0"/>
              </a:rPr>
              <a:t> </a:t>
            </a:r>
          </a:p>
          <a:p>
            <a:pPr marL="228600" indent="-228600">
              <a:buFont typeface="+mj-lt"/>
              <a:buAutoNum type="alphaUcPeriod"/>
            </a:pPr>
            <a:endParaRPr lang="nl-NL" sz="1000" dirty="0">
              <a:solidFill>
                <a:srgbClr val="7DDDFB"/>
              </a:solidFill>
              <a:latin typeface="Verdana" pitchFamily="34" charset="0"/>
              <a:ea typeface="Verdana" pitchFamily="34" charset="0"/>
            </a:endParaRPr>
          </a:p>
        </p:txBody>
      </p:sp>
      <p:grpSp>
        <p:nvGrpSpPr>
          <p:cNvPr id="9" name="Groep 9"/>
          <p:cNvGrpSpPr/>
          <p:nvPr/>
        </p:nvGrpSpPr>
        <p:grpSpPr>
          <a:xfrm>
            <a:off x="54674" y="3744440"/>
            <a:ext cx="6237312" cy="1259632"/>
            <a:chOff x="0" y="0"/>
            <a:chExt cx="6237312" cy="1259632"/>
          </a:xfrm>
        </p:grpSpPr>
        <p:pic>
          <p:nvPicPr>
            <p:cNvPr id="10"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11" name="Afgeronde rechthoek 10"/>
            <p:cNvSpPr/>
            <p:nvPr/>
          </p:nvSpPr>
          <p:spPr>
            <a:xfrm>
              <a:off x="2996952" y="323528"/>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12" name="Tekstvak 11"/>
            <p:cNvSpPr txBox="1"/>
            <p:nvPr/>
          </p:nvSpPr>
          <p:spPr>
            <a:xfrm>
              <a:off x="3356992" y="467544"/>
              <a:ext cx="2160240" cy="646331"/>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Muziek / Entertainment</a:t>
              </a:r>
              <a:endParaRPr lang="nl-NL" dirty="0">
                <a:solidFill>
                  <a:srgbClr val="FF0D8C"/>
                </a:solidFill>
                <a:latin typeface="Verdana" pitchFamily="34" charset="0"/>
                <a:ea typeface="Verdana" pitchFamily="34" charset="0"/>
              </a:endParaRPr>
            </a:p>
          </p:txBody>
        </p:sp>
      </p:grpSp>
      <p:sp>
        <p:nvSpPr>
          <p:cNvPr id="18" name="Tekstvak 17"/>
          <p:cNvSpPr txBox="1"/>
          <p:nvPr/>
        </p:nvSpPr>
        <p:spPr>
          <a:xfrm>
            <a:off x="152636" y="5161918"/>
            <a:ext cx="6552728" cy="3521349"/>
          </a:xfrm>
          <a:prstGeom prst="rect">
            <a:avLst/>
          </a:prstGeom>
          <a:noFill/>
        </p:spPr>
        <p:txBody>
          <a:bodyPr wrap="square" rtlCol="0">
            <a:spAutoFit/>
          </a:bodyPr>
          <a:lstStyle/>
          <a:p>
            <a:pPr lvl="0">
              <a:lnSpc>
                <a:spcPct val="107000"/>
              </a:lnSpc>
            </a:pPr>
            <a:r>
              <a:rPr lang="nl-NL" sz="1000" dirty="0">
                <a:solidFill>
                  <a:srgbClr val="00B0F0"/>
                </a:solidFill>
                <a:latin typeface="Verdana" pitchFamily="34" charset="0"/>
                <a:ea typeface="Verdana" pitchFamily="34" charset="0"/>
              </a:rPr>
              <a:t>41.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 instrument is afgebeeld?</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Mandoline</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Gitaar</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Sitar                </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Ukelele</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42"/>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Wie vertegenwoordigde Nederland bij het eurosongfestival in 2010?</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3JS</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Joan Franka</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Sieneke</a:t>
            </a: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Anouk</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endPar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endParaRPr>
          </a:p>
          <a:p>
            <a:pPr lvl="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43. Zet in de volgorde van meeste volgers op Instagram (in 2020-2021): Justin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Bieber</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Beyoncé, Ariane Grande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Beyoncé, Ariane Grande, Justin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Bieber</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Ariane Grande, Justin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Bieber</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Beyoncé</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Ariane Grande, Beyoncé, Justin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Bieber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Beyoncé, Justin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Bieber</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Ariane Grande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endPar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endParaRPr lang="nl-NL" sz="1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Afbeelding 12">
            <a:extLst>
              <a:ext uri="{FF2B5EF4-FFF2-40B4-BE49-F238E27FC236}">
                <a16:creationId xmlns:a16="http://schemas.microsoft.com/office/drawing/2014/main" id="{18E9530F-6815-4D2E-8188-D3F28DAAC7F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371982" y="5175684"/>
            <a:ext cx="939800" cy="120269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6858000" cy="914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grpSp>
        <p:nvGrpSpPr>
          <p:cNvPr id="3" name="Groep 9"/>
          <p:cNvGrpSpPr/>
          <p:nvPr/>
        </p:nvGrpSpPr>
        <p:grpSpPr>
          <a:xfrm>
            <a:off x="144016" y="107504"/>
            <a:ext cx="6381328" cy="1115616"/>
            <a:chOff x="0" y="0"/>
            <a:chExt cx="6237312" cy="1255872"/>
          </a:xfrm>
        </p:grpSpPr>
        <p:pic>
          <p:nvPicPr>
            <p:cNvPr id="10" name="Picture 8" descr="Corridor Chapter Quiz - vragen en antwoorden - Corridor Chapter"/>
            <p:cNvPicPr>
              <a:picLocks noChangeAspect="1" noChangeArrowheads="1"/>
            </p:cNvPicPr>
            <p:nvPr/>
          </p:nvPicPr>
          <p:blipFill>
            <a:blip r:embed="rId2" cstate="print"/>
            <a:srcRect t="12941" r="-3549" b="12791"/>
            <a:stretch>
              <a:fillRect/>
            </a:stretch>
          </p:blipFill>
          <p:spPr bwMode="auto">
            <a:xfrm>
              <a:off x="0" y="0"/>
              <a:ext cx="2880320" cy="1255872"/>
            </a:xfrm>
            <a:prstGeom prst="rect">
              <a:avLst/>
            </a:prstGeom>
            <a:noFill/>
          </p:spPr>
        </p:pic>
        <p:sp>
          <p:nvSpPr>
            <p:cNvPr id="11" name="Afgeronde rechthoek 10"/>
            <p:cNvSpPr/>
            <p:nvPr/>
          </p:nvSpPr>
          <p:spPr>
            <a:xfrm>
              <a:off x="2996952" y="179512"/>
              <a:ext cx="3240360" cy="936104"/>
            </a:xfrm>
            <a:prstGeom prst="roundRect">
              <a:avLst/>
            </a:prstGeom>
            <a:solidFill>
              <a:srgbClr val="7DDDFB"/>
            </a:solidFill>
            <a:ln w="38100">
              <a:solidFill>
                <a:srgbClr val="FF0D8C"/>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latin typeface="Verdana" pitchFamily="34" charset="0"/>
                <a:ea typeface="Verdana" pitchFamily="34" charset="0"/>
              </a:endParaRPr>
            </a:p>
          </p:txBody>
        </p:sp>
        <p:sp>
          <p:nvSpPr>
            <p:cNvPr id="12" name="Tekstvak 11"/>
            <p:cNvSpPr txBox="1"/>
            <p:nvPr/>
          </p:nvSpPr>
          <p:spPr>
            <a:xfrm>
              <a:off x="3573016" y="323528"/>
              <a:ext cx="2160240" cy="646331"/>
            </a:xfrm>
            <a:prstGeom prst="rect">
              <a:avLst/>
            </a:prstGeom>
            <a:noFill/>
          </p:spPr>
          <p:txBody>
            <a:bodyPr wrap="square" rtlCol="0">
              <a:spAutoFit/>
            </a:bodyPr>
            <a:lstStyle/>
            <a:p>
              <a:r>
                <a:rPr lang="nl-NL" b="1" dirty="0">
                  <a:solidFill>
                    <a:srgbClr val="FF0D8C"/>
                  </a:solidFill>
                  <a:latin typeface="Verdana" pitchFamily="34" charset="0"/>
                  <a:ea typeface="Verdana" pitchFamily="34" charset="0"/>
                </a:rPr>
                <a:t>Muziek / Entertainment</a:t>
              </a:r>
              <a:endParaRPr lang="nl-NL" dirty="0">
                <a:solidFill>
                  <a:srgbClr val="FF0D8C"/>
                </a:solidFill>
                <a:latin typeface="Verdana" pitchFamily="34" charset="0"/>
                <a:ea typeface="Verdana" pitchFamily="34" charset="0"/>
              </a:endParaRPr>
            </a:p>
          </p:txBody>
        </p:sp>
      </p:grpSp>
      <p:sp>
        <p:nvSpPr>
          <p:cNvPr id="18" name="Tekstvak 17"/>
          <p:cNvSpPr txBox="1"/>
          <p:nvPr/>
        </p:nvSpPr>
        <p:spPr>
          <a:xfrm>
            <a:off x="161256" y="1153505"/>
            <a:ext cx="6552728" cy="7305077"/>
          </a:xfrm>
          <a:prstGeom prst="rect">
            <a:avLst/>
          </a:prstGeom>
          <a:noFill/>
        </p:spPr>
        <p:txBody>
          <a:bodyPr wrap="square" rtlCol="0">
            <a:spAutoFit/>
          </a:bodyPr>
          <a:lstStyle/>
          <a:p>
            <a:pPr lvl="0">
              <a:lnSpc>
                <a:spcPct val="107000"/>
              </a:lnSpc>
            </a:pP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44"/>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Wie zong het liedje ‘Malle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Babbe</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André Hazes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Rob de Nijs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Boudewijn de Groot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René Froger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45"/>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Welke hit stond 49 weken in de top 40 in 2013 en is daarmee het meest succesvolle nummer allertijden van de top 40?</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‘Happy’ -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Pharrel</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Williams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Diamonds</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Rihanna</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Scream &amp; shout - Will.i.am &amp; Britney Spears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Julia - Nick &amp; Simon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46"/>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Wat was de eerste hit van Britney Spears?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‘Baby One More Time’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(You Drive Me) Crazy</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Oops!... I Did It Again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Womanizer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US"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47"/>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Hoe heette het eerste Nederlandstalige nummer van Anouk?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Wen d’r maar aan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Dominique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Het is klaar</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Lente</a:t>
            </a:r>
            <a:endParaRPr lang="nl-NL" sz="1000" dirty="0">
              <a:solidFill>
                <a:srgbClr val="00B0F0"/>
              </a:solidFill>
              <a:latin typeface="Verdana" pitchFamily="34" charset="0"/>
              <a:ea typeface="Verdana" pitchFamily="34" charset="0"/>
            </a:endParaRPr>
          </a:p>
          <a:p>
            <a:pPr>
              <a:lnSpc>
                <a:spcPct val="107000"/>
              </a:lnSpc>
              <a:spcAft>
                <a:spcPts val="800"/>
              </a:spcAft>
            </a:pPr>
            <a:r>
              <a:rPr lang="nl-NL" sz="1000" dirty="0">
                <a:solidFill>
                  <a:srgbClr val="00B0F0"/>
                </a:solidFill>
                <a:latin typeface="Verdana" pitchFamily="34" charset="0"/>
                <a:ea typeface="Verdana" pitchFamily="34" charset="0"/>
              </a:rPr>
              <a:t>48.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 instrument zie je op het plaatje?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Congo</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Clave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Djembé</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Timbale</a:t>
            </a:r>
            <a:b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b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49"/>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Wie staat bekend als de Queen of Soul?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Taylor Swift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Ariane Grande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Amy </a:t>
            </a: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Winehouse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err="1">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Aretha</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Franklin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startAt="50"/>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Welke Nederlandse zangeres deed in 2019 mee aan het programma Dreamschool?</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Anouk</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Trijntje Oosterhuis</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nl-NL" sz="100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Angela Groothuizen </a:t>
            </a:r>
          </a:p>
          <a:p>
            <a:pPr marL="342900" lvl="0" indent="-342900">
              <a:lnSpc>
                <a:spcPct val="107000"/>
              </a:lnSpc>
              <a:spcAft>
                <a:spcPts val="800"/>
              </a:spcAft>
              <a:buFont typeface="+mj-lt"/>
              <a:buAutoNum type="alphaLcPeriod"/>
            </a:pPr>
            <a:r>
              <a:rPr lang="nl-NL" sz="100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Patty </a:t>
            </a:r>
            <a:r>
              <a:rPr lang="nl-NL" sz="1000" dirty="0">
                <a:solidFill>
                  <a:srgbClr val="00B0F0"/>
                </a:solidFill>
                <a:effectLst/>
                <a:latin typeface="Verdana Pro" panose="020B0604030504040204" pitchFamily="34" charset="0"/>
                <a:ea typeface="Calibri" panose="020F0502020204030204" pitchFamily="34" charset="0"/>
                <a:cs typeface="Times New Roman" panose="02020603050405020304" pitchFamily="18" charset="0"/>
              </a:rPr>
              <a:t>Brard</a:t>
            </a:r>
            <a:endParaRPr lang="nl-NL" sz="1000" dirty="0">
              <a:solidFill>
                <a:srgbClr val="00B0F0"/>
              </a:solidFill>
              <a:latin typeface="Verdana" pitchFamily="34" charset="0"/>
              <a:ea typeface="Verdana" pitchFamily="34" charset="0"/>
            </a:endParaRPr>
          </a:p>
        </p:txBody>
      </p:sp>
      <p:pic>
        <p:nvPicPr>
          <p:cNvPr id="8" name="Afbeelding 7">
            <a:extLst>
              <a:ext uri="{FF2B5EF4-FFF2-40B4-BE49-F238E27FC236}">
                <a16:creationId xmlns:a16="http://schemas.microsoft.com/office/drawing/2014/main" id="{00DEB3F4-9FCF-44DB-B692-D05FCCC78D3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271591" y="5364088"/>
            <a:ext cx="1024255" cy="1017905"/>
          </a:xfrm>
          <a:prstGeom prst="rect">
            <a:avLst/>
          </a:prstGeom>
          <a:noFill/>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1416</Words>
  <Application>Microsoft Office PowerPoint</Application>
  <PresentationFormat>Diavoorstelling (4:3)</PresentationFormat>
  <Paragraphs>291</Paragraphs>
  <Slides>9</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9</vt:i4>
      </vt:variant>
    </vt:vector>
  </HeadingPairs>
  <TitlesOfParts>
    <vt:vector size="16" baseType="lpstr">
      <vt:lpstr>Adobe Garamond Pro Bold</vt:lpstr>
      <vt:lpstr>Arial</vt:lpstr>
      <vt:lpstr>Calibri</vt:lpstr>
      <vt:lpstr>Verdana</vt:lpstr>
      <vt:lpstr>Verdana Pro</vt:lpstr>
      <vt:lpstr>Wingdings</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marcele vKW</dc:creator>
  <cp:lastModifiedBy>Harry Eringa</cp:lastModifiedBy>
  <cp:revision>24</cp:revision>
  <dcterms:created xsi:type="dcterms:W3CDTF">2021-03-03T10:03:04Z</dcterms:created>
  <dcterms:modified xsi:type="dcterms:W3CDTF">2021-05-15T18:40:52Z</dcterms:modified>
</cp:coreProperties>
</file>